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27" roundtripDataSignature="AMtx7mhe91Pj4MP4I4iZbIT+LajqD7HZ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3DDF0FC-69C2-4D69-B62F-DFB08A632DD0}">
  <a:tblStyle styleId="{63DDF0FC-69C2-4D69-B62F-DFB08A632D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7"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d17c644283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2d17c644283_0_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Utilizing MVC</a:t>
            </a:r>
            <a:endParaRPr/>
          </a:p>
        </p:txBody>
      </p:sp>
      <p:sp>
        <p:nvSpPr>
          <p:cNvPr id="152" name="Google Shape;152;g2d17c644283_0_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70181249c7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270181249c7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Utilizing MVC</a:t>
            </a:r>
            <a:endParaRPr/>
          </a:p>
        </p:txBody>
      </p:sp>
      <p:sp>
        <p:nvSpPr>
          <p:cNvPr id="159" name="Google Shape;159;g270181249c7_0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d1850b792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2d1850b7926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Utilizing MVC</a:t>
            </a:r>
            <a:endParaRPr/>
          </a:p>
        </p:txBody>
      </p:sp>
      <p:sp>
        <p:nvSpPr>
          <p:cNvPr id="168" name="Google Shape;168;g2d1850b7926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d1850b7926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g2d1850b7926_0_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Utilizing MVC</a:t>
            </a:r>
            <a:endParaRPr/>
          </a:p>
        </p:txBody>
      </p:sp>
      <p:sp>
        <p:nvSpPr>
          <p:cNvPr id="181" name="Google Shape;181;g2d1850b7926_0_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d1850b7926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g2d1850b7926_0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Utilizing MVC</a:t>
            </a:r>
            <a:endParaRPr/>
          </a:p>
        </p:txBody>
      </p:sp>
      <p:sp>
        <p:nvSpPr>
          <p:cNvPr id="189" name="Google Shape;189;g2d1850b7926_0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1850b7926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2d1850b7926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Utilizing MVC</a:t>
            </a:r>
            <a:endParaRPr/>
          </a:p>
        </p:txBody>
      </p:sp>
      <p:sp>
        <p:nvSpPr>
          <p:cNvPr id="198" name="Google Shape;198;g2d1850b7926_0_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d18d66a975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2d18d66a975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Utilizing MVC</a:t>
            </a:r>
            <a:endParaRPr/>
          </a:p>
        </p:txBody>
      </p:sp>
      <p:sp>
        <p:nvSpPr>
          <p:cNvPr id="212" name="Google Shape;212;g2d18d66a975_0_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70181249c7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270181249c7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Utilizing MVC</a:t>
            </a:r>
            <a:endParaRPr/>
          </a:p>
        </p:txBody>
      </p:sp>
      <p:sp>
        <p:nvSpPr>
          <p:cNvPr id="221" name="Google Shape;221;g270181249c7_0_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70181249c7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270181249c7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494647"/>
                </a:solidFill>
                <a:highlight>
                  <a:srgbClr val="FFFFFF"/>
                </a:highlight>
                <a:latin typeface="Arial"/>
                <a:ea typeface="Arial"/>
                <a:cs typeface="Arial"/>
                <a:sym typeface="Arial"/>
              </a:rPr>
              <a:t>The LIVE Lab is a research lab at Texas A&amp;M University in the School of Performance, Visualization and Fine Arts where students learn to create interactive learning experiences while getting real industry experience. With the help of subject matter experts and instructional designers, students collaborate to make high-quality digital learning experiences, touching on every aspect of professional development including design, concept art, 3D modeling, development and management. </a:t>
            </a:r>
            <a:endParaRPr/>
          </a:p>
        </p:txBody>
      </p:sp>
      <p:sp>
        <p:nvSpPr>
          <p:cNvPr id="105" name="Google Shape;105;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d17c644283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g2d17c644283_0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g2d17c644283_0_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d17c644283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g2d17c644283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d17c644283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g2d17c644283_0_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Utilizing MVC</a:t>
            </a:r>
            <a:endParaRPr/>
          </a:p>
        </p:txBody>
      </p:sp>
      <p:sp>
        <p:nvSpPr>
          <p:cNvPr id="130" name="Google Shape;130;g2d17c644283_0_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d17c644283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2d17c644283_0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2d17c644283_0_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d1850b74b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2d1850b74b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pic>
        <p:nvPicPr>
          <p:cNvPr descr="AcademicBdlg.jpg" id="19" name="Google Shape;19;p19"/>
          <p:cNvPicPr preferRelativeResize="0"/>
          <p:nvPr/>
        </p:nvPicPr>
        <p:blipFill rotWithShape="1">
          <a:blip r:embed="rId2">
            <a:alphaModFix/>
          </a:blip>
          <a:srcRect b="0" l="0" r="0" t="0"/>
          <a:stretch/>
        </p:blipFill>
        <p:spPr>
          <a:xfrm>
            <a:off x="264459" y="207095"/>
            <a:ext cx="11663082" cy="6453660"/>
          </a:xfrm>
          <a:prstGeom prst="rect">
            <a:avLst/>
          </a:prstGeom>
          <a:noFill/>
          <a:ln>
            <a:noFill/>
          </a:ln>
        </p:spPr>
      </p:pic>
      <p:sp>
        <p:nvSpPr>
          <p:cNvPr id="20" name="Google Shape;20;p19"/>
          <p:cNvSpPr/>
          <p:nvPr/>
        </p:nvSpPr>
        <p:spPr>
          <a:xfrm>
            <a:off x="264459" y="2705301"/>
            <a:ext cx="118872" cy="1371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 name="Google Shape;21;p19"/>
          <p:cNvSpPr/>
          <p:nvPr/>
        </p:nvSpPr>
        <p:spPr>
          <a:xfrm>
            <a:off x="11808669" y="2705301"/>
            <a:ext cx="118872" cy="1371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 name="Google Shape;22;p19"/>
          <p:cNvSpPr txBox="1"/>
          <p:nvPr>
            <p:ph type="ctrTitle"/>
          </p:nvPr>
        </p:nvSpPr>
        <p:spPr>
          <a:xfrm>
            <a:off x="914400" y="2693989"/>
            <a:ext cx="103632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lt1"/>
              </a:buClr>
              <a:buSzPts val="7000"/>
              <a:buFont typeface="Arial"/>
              <a:buNone/>
              <a:defRPr b="0" sz="7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9"/>
          <p:cNvSpPr txBox="1"/>
          <p:nvPr>
            <p:ph idx="1" type="subTitle"/>
          </p:nvPr>
        </p:nvSpPr>
        <p:spPr>
          <a:xfrm>
            <a:off x="1828800" y="4235390"/>
            <a:ext cx="8534400" cy="1189892"/>
          </a:xfrm>
          <a:prstGeom prst="rect">
            <a:avLst/>
          </a:prstGeom>
          <a:noFill/>
          <a:ln>
            <a:noFill/>
          </a:ln>
        </p:spPr>
        <p:txBody>
          <a:bodyPr anchorCtr="0" anchor="t" bIns="45700" lIns="91425" spcFirstLastPara="1" rIns="91425" wrap="square" tIns="45700">
            <a:normAutofit/>
          </a:bodyPr>
          <a:lstStyle>
            <a:lvl1pPr lvl="0" algn="ctr">
              <a:spcBef>
                <a:spcPts val="560"/>
              </a:spcBef>
              <a:spcAft>
                <a:spcPts val="0"/>
              </a:spcAft>
              <a:buClr>
                <a:schemeClr val="lt1"/>
              </a:buClr>
              <a:buSzPts val="2800"/>
              <a:buNone/>
              <a:defRPr i="1" sz="2800">
                <a:solidFill>
                  <a:schemeClr val="lt1"/>
                </a:solidFill>
                <a:latin typeface="Georgia"/>
                <a:ea typeface="Georgia"/>
                <a:cs typeface="Georgia"/>
                <a:sym typeface="Georgia"/>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4" name="Google Shape;24;p19"/>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9"/>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9"/>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7" name="Google Shape;27;p19"/>
          <p:cNvPicPr preferRelativeResize="0"/>
          <p:nvPr/>
        </p:nvPicPr>
        <p:blipFill rotWithShape="1">
          <a:blip r:embed="rId3">
            <a:alphaModFix/>
          </a:blip>
          <a:srcRect b="0" l="0" r="0" t="0"/>
          <a:stretch/>
        </p:blipFill>
        <p:spPr>
          <a:xfrm>
            <a:off x="5647776" y="819398"/>
            <a:ext cx="896448" cy="73655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20"/>
          <p:cNvSpPr txBox="1"/>
          <p:nvPr>
            <p:ph type="title"/>
          </p:nvPr>
        </p:nvSpPr>
        <p:spPr>
          <a:xfrm>
            <a:off x="643466" y="101601"/>
            <a:ext cx="7687733"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4800"/>
              <a:buFont typeface="Arial"/>
              <a:buNone/>
              <a:defRPr b="0" sz="4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0"/>
          <p:cNvSpPr txBox="1"/>
          <p:nvPr>
            <p:ph idx="1" type="body"/>
          </p:nvPr>
        </p:nvSpPr>
        <p:spPr>
          <a:xfrm>
            <a:off x="609600" y="1478844"/>
            <a:ext cx="10972799" cy="4647321"/>
          </a:xfrm>
          <a:prstGeom prst="rect">
            <a:avLst/>
          </a:prstGeom>
          <a:noFill/>
          <a:ln>
            <a:noFill/>
          </a:ln>
        </p:spPr>
        <p:txBody>
          <a:bodyPr anchorCtr="0" anchor="t" bIns="45700" lIns="91425" spcFirstLastPara="1" rIns="91425" wrap="square" tIns="45700">
            <a:normAutofit/>
          </a:bodyPr>
          <a:lstStyle>
            <a:lvl1pPr indent="-228600" lvl="0" marL="457200" algn="l">
              <a:spcBef>
                <a:spcPts val="640"/>
              </a:spcBef>
              <a:spcAft>
                <a:spcPts val="0"/>
              </a:spcAft>
              <a:buClr>
                <a:srgbClr val="7F7F7F"/>
              </a:buClr>
              <a:buSzPts val="3200"/>
              <a:buNone/>
              <a:defRPr>
                <a:solidFill>
                  <a:srgbClr val="7F7F7F"/>
                </a:solidFill>
                <a:latin typeface="Arial"/>
                <a:ea typeface="Arial"/>
                <a:cs typeface="Arial"/>
                <a:sym typeface="Arial"/>
              </a:defRPr>
            </a:lvl1pPr>
            <a:lvl2pPr indent="-228600" lvl="1" marL="914400" algn="l">
              <a:spcBef>
                <a:spcPts val="560"/>
              </a:spcBef>
              <a:spcAft>
                <a:spcPts val="0"/>
              </a:spcAft>
              <a:buClr>
                <a:srgbClr val="7F7F7F"/>
              </a:buClr>
              <a:buSzPts val="2800"/>
              <a:buNone/>
              <a:defRPr>
                <a:solidFill>
                  <a:srgbClr val="7F7F7F"/>
                </a:solidFill>
                <a:latin typeface="Arial"/>
                <a:ea typeface="Arial"/>
                <a:cs typeface="Arial"/>
                <a:sym typeface="Arial"/>
              </a:defRPr>
            </a:lvl2pPr>
            <a:lvl3pPr indent="-228600" lvl="2" marL="1371600" algn="l">
              <a:spcBef>
                <a:spcPts val="480"/>
              </a:spcBef>
              <a:spcAft>
                <a:spcPts val="0"/>
              </a:spcAft>
              <a:buClr>
                <a:srgbClr val="7F7F7F"/>
              </a:buClr>
              <a:buSzPts val="2400"/>
              <a:buNone/>
              <a:defRPr>
                <a:solidFill>
                  <a:srgbClr val="7F7F7F"/>
                </a:solidFill>
                <a:latin typeface="Arial"/>
                <a:ea typeface="Arial"/>
                <a:cs typeface="Arial"/>
                <a:sym typeface="Arial"/>
              </a:defRPr>
            </a:lvl3pPr>
            <a:lvl4pPr indent="-228600" lvl="3" marL="1828800" algn="l">
              <a:spcBef>
                <a:spcPts val="400"/>
              </a:spcBef>
              <a:spcAft>
                <a:spcPts val="0"/>
              </a:spcAft>
              <a:buClr>
                <a:srgbClr val="7F7F7F"/>
              </a:buClr>
              <a:buSzPts val="2000"/>
              <a:buNone/>
              <a:defRPr>
                <a:solidFill>
                  <a:srgbClr val="7F7F7F"/>
                </a:solidFill>
                <a:latin typeface="Arial"/>
                <a:ea typeface="Arial"/>
                <a:cs typeface="Arial"/>
                <a:sym typeface="Arial"/>
              </a:defRPr>
            </a:lvl4pPr>
            <a:lvl5pPr indent="-228600" lvl="4" marL="2286000" algn="l">
              <a:spcBef>
                <a:spcPts val="400"/>
              </a:spcBef>
              <a:spcAft>
                <a:spcPts val="0"/>
              </a:spcAft>
              <a:buClr>
                <a:srgbClr val="7F7F7F"/>
              </a:buClr>
              <a:buSzPts val="2000"/>
              <a:buNone/>
              <a:defRPr>
                <a:solidFill>
                  <a:srgbClr val="7F7F7F"/>
                </a:solidFill>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 name="Google Shape;31;p20"/>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0"/>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0"/>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pic>
        <p:nvPicPr>
          <p:cNvPr descr="PSCwall.psd" id="35" name="Google Shape;35;p21"/>
          <p:cNvPicPr preferRelativeResize="0"/>
          <p:nvPr/>
        </p:nvPicPr>
        <p:blipFill rotWithShape="1">
          <a:blip r:embed="rId2">
            <a:alphaModFix/>
          </a:blip>
          <a:srcRect b="0" l="0" r="0" t="0"/>
          <a:stretch/>
        </p:blipFill>
        <p:spPr>
          <a:xfrm>
            <a:off x="259938" y="208038"/>
            <a:ext cx="11672125" cy="6441925"/>
          </a:xfrm>
          <a:prstGeom prst="rect">
            <a:avLst/>
          </a:prstGeom>
          <a:noFill/>
          <a:ln>
            <a:noFill/>
          </a:ln>
        </p:spPr>
      </p:pic>
      <p:sp>
        <p:nvSpPr>
          <p:cNvPr id="36" name="Google Shape;36;p21"/>
          <p:cNvSpPr/>
          <p:nvPr/>
        </p:nvSpPr>
        <p:spPr>
          <a:xfrm>
            <a:off x="1060470" y="2093434"/>
            <a:ext cx="10071060" cy="2671132"/>
          </a:xfrm>
          <a:prstGeom prst="rect">
            <a:avLst/>
          </a:prstGeom>
          <a:solidFill>
            <a:schemeClr val="lt1"/>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 name="Google Shape;37;p21"/>
          <p:cNvSpPr/>
          <p:nvPr/>
        </p:nvSpPr>
        <p:spPr>
          <a:xfrm>
            <a:off x="1060470" y="2742924"/>
            <a:ext cx="128016" cy="1371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 name="Google Shape;38;p21"/>
          <p:cNvSpPr/>
          <p:nvPr/>
        </p:nvSpPr>
        <p:spPr>
          <a:xfrm>
            <a:off x="11003514" y="2758222"/>
            <a:ext cx="128016" cy="1371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 name="Google Shape;39;p21"/>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1"/>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1"/>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21"/>
          <p:cNvSpPr txBox="1"/>
          <p:nvPr>
            <p:ph type="title"/>
          </p:nvPr>
        </p:nvSpPr>
        <p:spPr>
          <a:xfrm>
            <a:off x="1499616" y="2872522"/>
            <a:ext cx="9192768"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500000"/>
              </a:buClr>
              <a:buSzPts val="4800"/>
              <a:buFont typeface="Arial"/>
              <a:buNone/>
              <a:defRPr b="0" i="0" sz="4800">
                <a:solidFill>
                  <a:srgbClr val="5000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TAM-LogoBox.png" id="43" name="Google Shape;43;p21"/>
          <p:cNvPicPr preferRelativeResize="0"/>
          <p:nvPr/>
        </p:nvPicPr>
        <p:blipFill rotWithShape="1">
          <a:blip r:embed="rId3">
            <a:alphaModFix/>
          </a:blip>
          <a:srcRect b="0" l="0" r="0" t="0"/>
          <a:stretch/>
        </p:blipFill>
        <p:spPr>
          <a:xfrm>
            <a:off x="5444468" y="1424596"/>
            <a:ext cx="1303064" cy="130306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 name="Shape 44"/>
        <p:cNvGrpSpPr/>
        <p:nvPr/>
      </p:nvGrpSpPr>
      <p:grpSpPr>
        <a:xfrm>
          <a:off x="0" y="0"/>
          <a:ext cx="0" cy="0"/>
          <a:chOff x="0" y="0"/>
          <a:chExt cx="0" cy="0"/>
        </a:xfrm>
      </p:grpSpPr>
      <p:sp>
        <p:nvSpPr>
          <p:cNvPr id="45" name="Google Shape;45;p22"/>
          <p:cNvSpPr txBox="1"/>
          <p:nvPr>
            <p:ph type="title"/>
          </p:nvPr>
        </p:nvSpPr>
        <p:spPr>
          <a:xfrm>
            <a:off x="963084" y="4406902"/>
            <a:ext cx="103632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Arial"/>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2"/>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7" name="Google Shape;47;p22"/>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2"/>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2"/>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0" name="Shape 50"/>
        <p:cNvGrpSpPr/>
        <p:nvPr/>
      </p:nvGrpSpPr>
      <p:grpSpPr>
        <a:xfrm>
          <a:off x="0" y="0"/>
          <a:ext cx="0" cy="0"/>
          <a:chOff x="0" y="0"/>
          <a:chExt cx="0" cy="0"/>
        </a:xfrm>
      </p:grpSpPr>
      <p:sp>
        <p:nvSpPr>
          <p:cNvPr id="51" name="Google Shape;51;p23"/>
          <p:cNvSpPr txBox="1"/>
          <p:nvPr>
            <p:ph type="title"/>
          </p:nvPr>
        </p:nvSpPr>
        <p:spPr>
          <a:xfrm>
            <a:off x="609600" y="1054767"/>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23"/>
          <p:cNvSpPr txBox="1"/>
          <p:nvPr>
            <p:ph idx="1" type="body"/>
          </p:nvPr>
        </p:nvSpPr>
        <p:spPr>
          <a:xfrm>
            <a:off x="609600" y="2294022"/>
            <a:ext cx="5384800" cy="383214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3" name="Google Shape;53;p23"/>
          <p:cNvSpPr txBox="1"/>
          <p:nvPr>
            <p:ph idx="2" type="body"/>
          </p:nvPr>
        </p:nvSpPr>
        <p:spPr>
          <a:xfrm>
            <a:off x="6197600" y="2294022"/>
            <a:ext cx="5384800" cy="383214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4" name="Google Shape;54;p23"/>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3"/>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3"/>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7" name="Shape 57"/>
        <p:cNvGrpSpPr/>
        <p:nvPr/>
      </p:nvGrpSpPr>
      <p:grpSpPr>
        <a:xfrm>
          <a:off x="0" y="0"/>
          <a:ext cx="0" cy="0"/>
          <a:chOff x="0" y="0"/>
          <a:chExt cx="0" cy="0"/>
        </a:xfrm>
      </p:grpSpPr>
      <p:sp>
        <p:nvSpPr>
          <p:cNvPr id="58" name="Google Shape;58;p24"/>
          <p:cNvSpPr txBox="1"/>
          <p:nvPr>
            <p:ph type="title"/>
          </p:nvPr>
        </p:nvSpPr>
        <p:spPr>
          <a:xfrm>
            <a:off x="609600" y="966704"/>
            <a:ext cx="109728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6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24"/>
          <p:cNvSpPr txBox="1"/>
          <p:nvPr>
            <p:ph idx="1" type="body"/>
          </p:nvPr>
        </p:nvSpPr>
        <p:spPr>
          <a:xfrm>
            <a:off x="609600" y="2307098"/>
            <a:ext cx="5386917" cy="639763"/>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0" name="Google Shape;60;p24"/>
          <p:cNvSpPr txBox="1"/>
          <p:nvPr>
            <p:ph idx="2" type="body"/>
          </p:nvPr>
        </p:nvSpPr>
        <p:spPr>
          <a:xfrm>
            <a:off x="609600" y="2946861"/>
            <a:ext cx="5386917" cy="317930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1" name="Google Shape;61;p24"/>
          <p:cNvSpPr txBox="1"/>
          <p:nvPr>
            <p:ph idx="3" type="body"/>
          </p:nvPr>
        </p:nvSpPr>
        <p:spPr>
          <a:xfrm>
            <a:off x="6193378" y="2307098"/>
            <a:ext cx="5389033" cy="639763"/>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2" name="Google Shape;62;p24"/>
          <p:cNvSpPr txBox="1"/>
          <p:nvPr>
            <p:ph idx="4" type="body"/>
          </p:nvPr>
        </p:nvSpPr>
        <p:spPr>
          <a:xfrm>
            <a:off x="6193378" y="2946861"/>
            <a:ext cx="5389033" cy="3179303"/>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3" name="Google Shape;63;p24"/>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4"/>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4"/>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25"/>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5"/>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5"/>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 name="Shape 70"/>
        <p:cNvGrpSpPr/>
        <p:nvPr/>
      </p:nvGrpSpPr>
      <p:grpSpPr>
        <a:xfrm>
          <a:off x="0" y="0"/>
          <a:ext cx="0" cy="0"/>
          <a:chOff x="0" y="0"/>
          <a:chExt cx="0" cy="0"/>
        </a:xfrm>
      </p:grpSpPr>
      <p:sp>
        <p:nvSpPr>
          <p:cNvPr id="71" name="Google Shape;71;p26"/>
          <p:cNvSpPr txBox="1"/>
          <p:nvPr>
            <p:ph type="title"/>
          </p:nvPr>
        </p:nvSpPr>
        <p:spPr>
          <a:xfrm>
            <a:off x="609611" y="1171075"/>
            <a:ext cx="4011084" cy="116205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26"/>
          <p:cNvSpPr txBox="1"/>
          <p:nvPr>
            <p:ph idx="1" type="body"/>
          </p:nvPr>
        </p:nvSpPr>
        <p:spPr>
          <a:xfrm>
            <a:off x="4766733" y="1171075"/>
            <a:ext cx="6815667" cy="495509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3" name="Google Shape;73;p26"/>
          <p:cNvSpPr txBox="1"/>
          <p:nvPr>
            <p:ph idx="2" type="body"/>
          </p:nvPr>
        </p:nvSpPr>
        <p:spPr>
          <a:xfrm>
            <a:off x="609611" y="2406317"/>
            <a:ext cx="4011084" cy="3719851"/>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4" name="Google Shape;74;p26"/>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6"/>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6"/>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 name="Shape 77"/>
        <p:cNvGrpSpPr/>
        <p:nvPr/>
      </p:nvGrpSpPr>
      <p:grpSpPr>
        <a:xfrm>
          <a:off x="0" y="0"/>
          <a:ext cx="0" cy="0"/>
          <a:chOff x="0" y="0"/>
          <a:chExt cx="0" cy="0"/>
        </a:xfrm>
      </p:grpSpPr>
      <p:sp>
        <p:nvSpPr>
          <p:cNvPr id="78" name="Google Shape;78;p27"/>
          <p:cNvSpPr txBox="1"/>
          <p:nvPr>
            <p:ph type="title"/>
          </p:nvPr>
        </p:nvSpPr>
        <p:spPr>
          <a:xfrm>
            <a:off x="2389717" y="4800602"/>
            <a:ext cx="7315200" cy="566739"/>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27"/>
          <p:cNvSpPr/>
          <p:nvPr>
            <p:ph idx="2" type="pic"/>
          </p:nvPr>
        </p:nvSpPr>
        <p:spPr>
          <a:xfrm>
            <a:off x="2389717" y="1106905"/>
            <a:ext cx="7315200" cy="3620670"/>
          </a:xfrm>
          <a:prstGeom prst="rect">
            <a:avLst/>
          </a:prstGeom>
          <a:noFill/>
          <a:ln>
            <a:noFill/>
          </a:ln>
        </p:spPr>
      </p:sp>
      <p:sp>
        <p:nvSpPr>
          <p:cNvPr id="80" name="Google Shape;80;p27"/>
          <p:cNvSpPr txBox="1"/>
          <p:nvPr>
            <p:ph idx="1" type="body"/>
          </p:nvPr>
        </p:nvSpPr>
        <p:spPr>
          <a:xfrm>
            <a:off x="2389717" y="5367343"/>
            <a:ext cx="7315200" cy="8048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1" name="Google Shape;81;p27"/>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7"/>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7"/>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609600" y="1107850"/>
            <a:ext cx="109728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8"/>
          <p:cNvSpPr txBox="1"/>
          <p:nvPr>
            <p:ph idx="1" type="body"/>
          </p:nvPr>
        </p:nvSpPr>
        <p:spPr>
          <a:xfrm>
            <a:off x="609600" y="2341588"/>
            <a:ext cx="10972800" cy="3784576"/>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8"/>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8"/>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8"/>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5" name="Google Shape;15;p18"/>
          <p:cNvCxnSpPr/>
          <p:nvPr/>
        </p:nvCxnSpPr>
        <p:spPr>
          <a:xfrm>
            <a:off x="203205" y="6575107"/>
            <a:ext cx="9400417" cy="0"/>
          </a:xfrm>
          <a:prstGeom prst="straightConnector1">
            <a:avLst/>
          </a:prstGeom>
          <a:noFill/>
          <a:ln cap="flat" cmpd="sng" w="12700">
            <a:solidFill>
              <a:srgbClr val="E4002B"/>
            </a:solidFill>
            <a:prstDash val="solid"/>
            <a:miter lim="400000"/>
            <a:headEnd len="sm" w="sm" type="none"/>
            <a:tailEnd len="sm" w="sm" type="none"/>
          </a:ln>
        </p:spPr>
      </p:cxnSp>
      <p:pic>
        <p:nvPicPr>
          <p:cNvPr id="16" name="Google Shape;16;p18"/>
          <p:cNvPicPr preferRelativeResize="0"/>
          <p:nvPr/>
        </p:nvPicPr>
        <p:blipFill rotWithShape="1">
          <a:blip r:embed="rId1">
            <a:alphaModFix/>
          </a:blip>
          <a:srcRect b="0" l="0" r="0" t="0"/>
          <a:stretch/>
        </p:blipFill>
        <p:spPr>
          <a:xfrm>
            <a:off x="383823" y="231831"/>
            <a:ext cx="11424356" cy="926298"/>
          </a:xfrm>
          <a:prstGeom prst="rect">
            <a:avLst/>
          </a:prstGeom>
          <a:noFill/>
          <a:ln>
            <a:noFill/>
          </a:ln>
        </p:spPr>
      </p:pic>
      <p:sp>
        <p:nvSpPr>
          <p:cNvPr id="17" name="Google Shape;17;p18"/>
          <p:cNvSpPr/>
          <p:nvPr/>
        </p:nvSpPr>
        <p:spPr>
          <a:xfrm>
            <a:off x="383823" y="383114"/>
            <a:ext cx="120848" cy="582402"/>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17.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3.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10.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914400" y="2365695"/>
            <a:ext cx="103632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6300"/>
              <a:buFont typeface="Arial"/>
              <a:buNone/>
            </a:pPr>
            <a:r>
              <a:rPr lang="en-US" sz="4900"/>
              <a:t>LIVE | Educational Video Game Database</a:t>
            </a:r>
            <a:endParaRPr sz="4900"/>
          </a:p>
        </p:txBody>
      </p:sp>
      <p:sp>
        <p:nvSpPr>
          <p:cNvPr id="89" name="Google Shape;89;p1"/>
          <p:cNvSpPr txBox="1"/>
          <p:nvPr>
            <p:ph idx="1" type="subTitle"/>
          </p:nvPr>
        </p:nvSpPr>
        <p:spPr>
          <a:xfrm>
            <a:off x="1828800" y="4235390"/>
            <a:ext cx="8534400" cy="118989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2800"/>
              <a:buNone/>
            </a:pPr>
            <a:r>
              <a:rPr lang="en-US" sz="1900"/>
              <a:t>Zachary McDowell, Xiuyu Tang, Yeon Chae, Nilo Lisboa, Komo Zhang</a:t>
            </a:r>
            <a:endParaRPr sz="1900"/>
          </a:p>
          <a:p>
            <a:pPr indent="0" lvl="0" marL="0" rtl="0" algn="ctr">
              <a:spcBef>
                <a:spcPts val="0"/>
              </a:spcBef>
              <a:spcAft>
                <a:spcPts val="0"/>
              </a:spcAft>
              <a:buClr>
                <a:schemeClr val="lt1"/>
              </a:buClr>
              <a:buSzPts val="2800"/>
              <a:buNone/>
            </a:pPr>
            <a:r>
              <a:t/>
            </a:r>
            <a:endParaRPr sz="1900"/>
          </a:p>
          <a:p>
            <a:pPr indent="0" lvl="0" marL="0" rtl="0" algn="ctr">
              <a:spcBef>
                <a:spcPts val="0"/>
              </a:spcBef>
              <a:spcAft>
                <a:spcPts val="0"/>
              </a:spcAft>
              <a:buClr>
                <a:schemeClr val="lt1"/>
              </a:buClr>
              <a:buSzPts val="2800"/>
              <a:buNone/>
            </a:pPr>
            <a:r>
              <a:rPr lang="en-US" sz="1900"/>
              <a:t>CSCE 606 - Spring 2024</a:t>
            </a:r>
            <a:endParaRPr sz="1900"/>
          </a:p>
        </p:txBody>
      </p:sp>
      <p:cxnSp>
        <p:nvCxnSpPr>
          <p:cNvPr id="90" name="Google Shape;90;p1"/>
          <p:cNvCxnSpPr/>
          <p:nvPr/>
        </p:nvCxnSpPr>
        <p:spPr>
          <a:xfrm>
            <a:off x="4082717" y="3968943"/>
            <a:ext cx="4026569" cy="0"/>
          </a:xfrm>
          <a:prstGeom prst="straightConnector1">
            <a:avLst/>
          </a:prstGeom>
          <a:noFill/>
          <a:ln cap="flat" cmpd="sng" w="9525">
            <a:solidFill>
              <a:srgbClr val="FF0000"/>
            </a:solidFill>
            <a:prstDash val="solid"/>
            <a:round/>
            <a:headEnd len="sm" w="sm" type="none"/>
            <a:tailEnd len="sm" w="sm" type="none"/>
          </a:ln>
          <a:effectLst>
            <a:outerShdw blurRad="40000" rotWithShape="0" dir="5400000" dist="20000">
              <a:srgbClr val="000000">
                <a:alpha val="37647"/>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d17c644283_0_40"/>
          <p:cNvSpPr txBox="1"/>
          <p:nvPr>
            <p:ph type="title"/>
          </p:nvPr>
        </p:nvSpPr>
        <p:spPr>
          <a:xfrm>
            <a:off x="643466" y="101601"/>
            <a:ext cx="7687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800"/>
              <a:buFont typeface="Arial"/>
              <a:buNone/>
            </a:pPr>
            <a:r>
              <a:rPr lang="en-US"/>
              <a:t>Functionality</a:t>
            </a:r>
            <a:endParaRPr/>
          </a:p>
        </p:txBody>
      </p:sp>
      <p:graphicFrame>
        <p:nvGraphicFramePr>
          <p:cNvPr id="155" name="Google Shape;155;g2d17c644283_0_40"/>
          <p:cNvGraphicFramePr/>
          <p:nvPr/>
        </p:nvGraphicFramePr>
        <p:xfrm>
          <a:off x="952500" y="1819975"/>
          <a:ext cx="3000000" cy="3000000"/>
        </p:xfrm>
        <a:graphic>
          <a:graphicData uri="http://schemas.openxmlformats.org/drawingml/2006/table">
            <a:tbl>
              <a:tblPr>
                <a:noFill/>
                <a:tableStyleId>{63DDF0FC-69C2-4D69-B62F-DFB08A632DD0}</a:tableStyleId>
              </a:tblPr>
              <a:tblGrid>
                <a:gridCol w="3429000"/>
                <a:gridCol w="3429000"/>
                <a:gridCol w="3429000"/>
              </a:tblGrid>
              <a:tr h="640075">
                <a:tc>
                  <a:txBody>
                    <a:bodyPr/>
                    <a:lstStyle/>
                    <a:p>
                      <a:pPr indent="0" lvl="0" marL="0" rtl="0" algn="ctr">
                        <a:spcBef>
                          <a:spcPts val="0"/>
                        </a:spcBef>
                        <a:spcAft>
                          <a:spcPts val="0"/>
                        </a:spcAft>
                        <a:buNone/>
                      </a:pPr>
                      <a:r>
                        <a:rPr lang="en-US" sz="2500"/>
                        <a:t>User Account</a:t>
                      </a:r>
                      <a:endParaRPr sz="2500"/>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2500"/>
                        <a:t>Game View</a:t>
                      </a:r>
                      <a:endParaRPr sz="2500"/>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2500"/>
                        <a:t>Game Management</a:t>
                      </a:r>
                      <a:endParaRPr sz="2500"/>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3572150">
                <a:tc>
                  <a:txBody>
                    <a:bodyPr/>
                    <a:lstStyle/>
                    <a:p>
                      <a:pPr indent="-330200" lvl="0" marL="457200" rtl="0" algn="l">
                        <a:spcBef>
                          <a:spcPts val="0"/>
                        </a:spcBef>
                        <a:spcAft>
                          <a:spcPts val="0"/>
                        </a:spcAft>
                        <a:buSzPts val="1600"/>
                        <a:buChar char="●"/>
                      </a:pPr>
                      <a:r>
                        <a:rPr lang="en-US" sz="1600"/>
                        <a:t>Account</a:t>
                      </a:r>
                      <a:r>
                        <a:rPr lang="en-US" sz="1600"/>
                        <a:t> creation</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US" sz="1600"/>
                        <a:t>Sign-in/Sign-out</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US" sz="1600"/>
                        <a:t>User/Moderator/Admin</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US" sz="1600"/>
                        <a:t>User management</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US" sz="1600"/>
                        <a:t>Password control</a:t>
                      </a:r>
                      <a:endParaRPr sz="1600"/>
                    </a:p>
                    <a:p>
                      <a:pPr indent="0" lvl="0" marL="457200" rtl="0" algn="l">
                        <a:spcBef>
                          <a:spcPts val="0"/>
                        </a:spcBef>
                        <a:spcAft>
                          <a:spcPts val="0"/>
                        </a:spcAft>
                        <a:buNone/>
                      </a:pPr>
                      <a:r>
                        <a:t/>
                      </a:r>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330200" lvl="0" marL="457200" rtl="0" algn="l">
                        <a:spcBef>
                          <a:spcPts val="0"/>
                        </a:spcBef>
                        <a:spcAft>
                          <a:spcPts val="0"/>
                        </a:spcAft>
                        <a:buSzPts val="1600"/>
                        <a:buChar char="●"/>
                      </a:pPr>
                      <a:r>
                        <a:rPr lang="en-US" sz="1600"/>
                        <a:t>Featured games</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US" sz="1600"/>
                        <a:t>Sorting</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US" sz="1600"/>
                        <a:t>Filtering</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US" sz="1600"/>
                        <a:t>Searchable</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US" sz="1600"/>
                        <a:t>Display details</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US" sz="1600"/>
                        <a:t>Images and Videos</a:t>
                      </a:r>
                      <a:endParaRPr sz="1600"/>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330200" lvl="0" marL="457200" rtl="0" algn="l">
                        <a:spcBef>
                          <a:spcPts val="0"/>
                        </a:spcBef>
                        <a:spcAft>
                          <a:spcPts val="0"/>
                        </a:spcAft>
                        <a:buSzPts val="1600"/>
                        <a:buChar char="●"/>
                      </a:pPr>
                      <a:r>
                        <a:rPr lang="en-US" sz="1600"/>
                        <a:t>Create new game</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US" sz="1600"/>
                        <a:t>Edit</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US" sz="1600"/>
                        <a:t>Delete</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US" sz="1600"/>
                        <a:t>Game linkage</a:t>
                      </a:r>
                      <a:endParaRPr sz="1600"/>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70181249c7_0_1"/>
          <p:cNvSpPr txBox="1"/>
          <p:nvPr>
            <p:ph type="title"/>
          </p:nvPr>
        </p:nvSpPr>
        <p:spPr>
          <a:xfrm>
            <a:off x="643466" y="101601"/>
            <a:ext cx="7687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800"/>
              <a:buFont typeface="Arial"/>
              <a:buNone/>
            </a:pPr>
            <a:r>
              <a:rPr lang="en-US" sz="4600"/>
              <a:t>Functionality: User Account</a:t>
            </a:r>
            <a:endParaRPr sz="4600"/>
          </a:p>
        </p:txBody>
      </p:sp>
      <p:pic>
        <p:nvPicPr>
          <p:cNvPr id="162" name="Google Shape;162;g270181249c7_0_1"/>
          <p:cNvPicPr preferRelativeResize="0"/>
          <p:nvPr/>
        </p:nvPicPr>
        <p:blipFill rotWithShape="1">
          <a:blip r:embed="rId3">
            <a:alphaModFix/>
          </a:blip>
          <a:srcRect b="0" l="0" r="0" t="0"/>
          <a:stretch/>
        </p:blipFill>
        <p:spPr>
          <a:xfrm>
            <a:off x="8702963" y="1323700"/>
            <a:ext cx="1625875" cy="1625875"/>
          </a:xfrm>
          <a:prstGeom prst="rect">
            <a:avLst/>
          </a:prstGeom>
          <a:noFill/>
          <a:ln>
            <a:noFill/>
          </a:ln>
        </p:spPr>
      </p:pic>
      <p:pic>
        <p:nvPicPr>
          <p:cNvPr id="163" name="Google Shape;163;g270181249c7_0_1"/>
          <p:cNvPicPr preferRelativeResize="0"/>
          <p:nvPr/>
        </p:nvPicPr>
        <p:blipFill>
          <a:blip r:embed="rId4">
            <a:alphaModFix/>
          </a:blip>
          <a:stretch>
            <a:fillRect/>
          </a:stretch>
        </p:blipFill>
        <p:spPr>
          <a:xfrm>
            <a:off x="7605500" y="2949575"/>
            <a:ext cx="3820802" cy="3515400"/>
          </a:xfrm>
          <a:prstGeom prst="rect">
            <a:avLst/>
          </a:prstGeom>
          <a:noFill/>
          <a:ln>
            <a:noFill/>
          </a:ln>
        </p:spPr>
      </p:pic>
      <p:sp>
        <p:nvSpPr>
          <p:cNvPr id="164" name="Google Shape;164;g270181249c7_0_1"/>
          <p:cNvSpPr txBox="1"/>
          <p:nvPr/>
        </p:nvSpPr>
        <p:spPr>
          <a:xfrm>
            <a:off x="170075" y="2110250"/>
            <a:ext cx="7389000" cy="29553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Font typeface="Calibri"/>
              <a:buChar char="●"/>
            </a:pPr>
            <a:r>
              <a:rPr b="1" lang="en-US" sz="3000">
                <a:solidFill>
                  <a:schemeClr val="dk1"/>
                </a:solidFill>
                <a:latin typeface="Calibri"/>
                <a:ea typeface="Calibri"/>
                <a:cs typeface="Calibri"/>
                <a:sym typeface="Calibri"/>
              </a:rPr>
              <a:t>Users</a:t>
            </a:r>
            <a:r>
              <a:rPr b="1" lang="en-US" sz="3000">
                <a:solidFill>
                  <a:schemeClr val="dk1"/>
                </a:solidFill>
                <a:latin typeface="Calibri"/>
                <a:ea typeface="Calibri"/>
                <a:cs typeface="Calibri"/>
                <a:sym typeface="Calibri"/>
              </a:rPr>
              <a:t>:</a:t>
            </a:r>
            <a:r>
              <a:rPr lang="en-US" sz="3000">
                <a:solidFill>
                  <a:schemeClr val="dk1"/>
                </a:solidFill>
                <a:latin typeface="Calibri"/>
                <a:ea typeface="Calibri"/>
                <a:cs typeface="Calibri"/>
                <a:sym typeface="Calibri"/>
              </a:rPr>
              <a:t> General “visitor” </a:t>
            </a:r>
            <a:r>
              <a:rPr lang="en-US" sz="3000">
                <a:solidFill>
                  <a:schemeClr val="dk1"/>
                </a:solidFill>
                <a:latin typeface="Calibri"/>
                <a:ea typeface="Calibri"/>
                <a:cs typeface="Calibri"/>
                <a:sym typeface="Calibri"/>
              </a:rPr>
              <a:t>privilege</a:t>
            </a:r>
            <a:endParaRPr sz="3000">
              <a:solidFill>
                <a:schemeClr val="dk1"/>
              </a:solidFill>
              <a:latin typeface="Calibri"/>
              <a:ea typeface="Calibri"/>
              <a:cs typeface="Calibri"/>
              <a:sym typeface="Calibri"/>
            </a:endParaRPr>
          </a:p>
          <a:p>
            <a:pPr indent="0" lvl="0" marL="0" rtl="0" algn="l">
              <a:spcBef>
                <a:spcPts val="0"/>
              </a:spcBef>
              <a:spcAft>
                <a:spcPts val="0"/>
              </a:spcAft>
              <a:buNone/>
            </a:pPr>
            <a:r>
              <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b="1" lang="en-US" sz="3000">
                <a:solidFill>
                  <a:schemeClr val="dk1"/>
                </a:solidFill>
                <a:latin typeface="Calibri"/>
                <a:ea typeface="Calibri"/>
                <a:cs typeface="Calibri"/>
                <a:sym typeface="Calibri"/>
              </a:rPr>
              <a:t>Moderator</a:t>
            </a:r>
            <a:r>
              <a:rPr b="1" lang="en-US" sz="3000">
                <a:solidFill>
                  <a:schemeClr val="dk1"/>
                </a:solidFill>
                <a:latin typeface="Calibri"/>
                <a:ea typeface="Calibri"/>
                <a:cs typeface="Calibri"/>
                <a:sym typeface="Calibri"/>
              </a:rPr>
              <a:t>:</a:t>
            </a:r>
            <a:r>
              <a:rPr lang="en-US" sz="3000">
                <a:solidFill>
                  <a:schemeClr val="dk1"/>
                </a:solidFill>
                <a:latin typeface="Calibri"/>
                <a:ea typeface="Calibri"/>
                <a:cs typeface="Calibri"/>
                <a:sym typeface="Calibri"/>
              </a:rPr>
              <a:t> User privilege and game </a:t>
            </a:r>
            <a:r>
              <a:rPr lang="en-US" sz="3000">
                <a:solidFill>
                  <a:schemeClr val="dk1"/>
                </a:solidFill>
                <a:latin typeface="Calibri"/>
                <a:ea typeface="Calibri"/>
                <a:cs typeface="Calibri"/>
                <a:sym typeface="Calibri"/>
              </a:rPr>
              <a:t>management</a:t>
            </a:r>
            <a:endParaRPr sz="3000">
              <a:solidFill>
                <a:schemeClr val="dk1"/>
              </a:solidFill>
              <a:latin typeface="Calibri"/>
              <a:ea typeface="Calibri"/>
              <a:cs typeface="Calibri"/>
              <a:sym typeface="Calibri"/>
            </a:endParaRPr>
          </a:p>
          <a:p>
            <a:pPr indent="0" lvl="0" marL="0" rtl="0" algn="l">
              <a:spcBef>
                <a:spcPts val="0"/>
              </a:spcBef>
              <a:spcAft>
                <a:spcPts val="0"/>
              </a:spcAft>
              <a:buNone/>
            </a:pPr>
            <a:r>
              <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b="1" lang="en-US" sz="3000">
                <a:solidFill>
                  <a:schemeClr val="dk1"/>
                </a:solidFill>
                <a:latin typeface="Calibri"/>
                <a:ea typeface="Calibri"/>
                <a:cs typeface="Calibri"/>
                <a:sym typeface="Calibri"/>
              </a:rPr>
              <a:t>Admin</a:t>
            </a:r>
            <a:r>
              <a:rPr b="1" lang="en-US" sz="3000">
                <a:solidFill>
                  <a:schemeClr val="dk1"/>
                </a:solidFill>
                <a:latin typeface="Calibri"/>
                <a:ea typeface="Calibri"/>
                <a:cs typeface="Calibri"/>
                <a:sym typeface="Calibri"/>
              </a:rPr>
              <a:t>:</a:t>
            </a:r>
            <a:r>
              <a:rPr lang="en-US" sz="3000">
                <a:solidFill>
                  <a:schemeClr val="dk1"/>
                </a:solidFill>
                <a:latin typeface="Calibri"/>
                <a:ea typeface="Calibri"/>
                <a:cs typeface="Calibri"/>
                <a:sym typeface="Calibri"/>
              </a:rPr>
              <a:t> Everything but the code itself</a:t>
            </a:r>
            <a:endParaRPr sz="30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d1850b7926_0_0"/>
          <p:cNvSpPr txBox="1"/>
          <p:nvPr>
            <p:ph type="title"/>
          </p:nvPr>
        </p:nvSpPr>
        <p:spPr>
          <a:xfrm>
            <a:off x="643466" y="101601"/>
            <a:ext cx="7687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800"/>
              <a:buFont typeface="Arial"/>
              <a:buNone/>
            </a:pPr>
            <a:r>
              <a:rPr lang="en-US" sz="4600"/>
              <a:t>Functionality: User Account</a:t>
            </a:r>
            <a:endParaRPr sz="4600"/>
          </a:p>
        </p:txBody>
      </p:sp>
      <p:pic>
        <p:nvPicPr>
          <p:cNvPr id="171" name="Google Shape;171;g2d1850b7926_0_0"/>
          <p:cNvPicPr preferRelativeResize="0"/>
          <p:nvPr/>
        </p:nvPicPr>
        <p:blipFill>
          <a:blip r:embed="rId3">
            <a:alphaModFix/>
          </a:blip>
          <a:stretch>
            <a:fillRect/>
          </a:stretch>
        </p:blipFill>
        <p:spPr>
          <a:xfrm>
            <a:off x="152400" y="1689826"/>
            <a:ext cx="11887202" cy="4080942"/>
          </a:xfrm>
          <a:prstGeom prst="rect">
            <a:avLst/>
          </a:prstGeom>
          <a:noFill/>
          <a:ln>
            <a:noFill/>
          </a:ln>
        </p:spPr>
      </p:pic>
      <p:sp>
        <p:nvSpPr>
          <p:cNvPr id="172" name="Google Shape;172;g2d1850b7926_0_0"/>
          <p:cNvSpPr/>
          <p:nvPr/>
        </p:nvSpPr>
        <p:spPr>
          <a:xfrm>
            <a:off x="275825" y="2969900"/>
            <a:ext cx="528900" cy="14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3" name="Google Shape;173;g2d1850b7926_0_0"/>
          <p:cNvSpPr/>
          <p:nvPr/>
        </p:nvSpPr>
        <p:spPr>
          <a:xfrm>
            <a:off x="275825" y="3452925"/>
            <a:ext cx="651900" cy="14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4" name="Google Shape;174;g2d1850b7926_0_0"/>
          <p:cNvSpPr/>
          <p:nvPr/>
        </p:nvSpPr>
        <p:spPr>
          <a:xfrm>
            <a:off x="231125" y="3935950"/>
            <a:ext cx="356400" cy="14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5" name="Google Shape;175;g2d1850b7926_0_0"/>
          <p:cNvSpPr/>
          <p:nvPr/>
        </p:nvSpPr>
        <p:spPr>
          <a:xfrm>
            <a:off x="231125" y="4418975"/>
            <a:ext cx="356400" cy="14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6" name="Google Shape;176;g2d1850b7926_0_0"/>
          <p:cNvSpPr/>
          <p:nvPr/>
        </p:nvSpPr>
        <p:spPr>
          <a:xfrm>
            <a:off x="231125" y="4902000"/>
            <a:ext cx="356400" cy="14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7" name="Google Shape;177;g2d1850b7926_0_0"/>
          <p:cNvSpPr/>
          <p:nvPr/>
        </p:nvSpPr>
        <p:spPr>
          <a:xfrm>
            <a:off x="231125" y="5385025"/>
            <a:ext cx="309300" cy="14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d1850b7926_0_22"/>
          <p:cNvSpPr txBox="1"/>
          <p:nvPr>
            <p:ph type="title"/>
          </p:nvPr>
        </p:nvSpPr>
        <p:spPr>
          <a:xfrm>
            <a:off x="643466" y="101601"/>
            <a:ext cx="7687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800"/>
              <a:buFont typeface="Arial"/>
              <a:buNone/>
            </a:pPr>
            <a:r>
              <a:rPr lang="en-US"/>
              <a:t>Functionality: Game View</a:t>
            </a:r>
            <a:endParaRPr/>
          </a:p>
        </p:txBody>
      </p:sp>
      <p:pic>
        <p:nvPicPr>
          <p:cNvPr id="184" name="Google Shape;184;g2d1850b7926_0_22"/>
          <p:cNvPicPr preferRelativeResize="0"/>
          <p:nvPr/>
        </p:nvPicPr>
        <p:blipFill>
          <a:blip r:embed="rId3">
            <a:alphaModFix/>
          </a:blip>
          <a:stretch>
            <a:fillRect/>
          </a:stretch>
        </p:blipFill>
        <p:spPr>
          <a:xfrm>
            <a:off x="578548" y="1667050"/>
            <a:ext cx="6021802" cy="4250100"/>
          </a:xfrm>
          <a:prstGeom prst="rect">
            <a:avLst/>
          </a:prstGeom>
          <a:noFill/>
          <a:ln cap="flat" cmpd="sng" w="19050">
            <a:solidFill>
              <a:schemeClr val="dk2"/>
            </a:solidFill>
            <a:prstDash val="solid"/>
            <a:round/>
            <a:headEnd len="sm" w="sm" type="none"/>
            <a:tailEnd len="sm" w="sm" type="none"/>
          </a:ln>
        </p:spPr>
      </p:pic>
      <p:pic>
        <p:nvPicPr>
          <p:cNvPr id="185" name="Google Shape;185;g2d1850b7926_0_22"/>
          <p:cNvPicPr preferRelativeResize="0"/>
          <p:nvPr/>
        </p:nvPicPr>
        <p:blipFill>
          <a:blip r:embed="rId4">
            <a:alphaModFix/>
          </a:blip>
          <a:stretch>
            <a:fillRect/>
          </a:stretch>
        </p:blipFill>
        <p:spPr>
          <a:xfrm>
            <a:off x="7128450" y="1667050"/>
            <a:ext cx="4612926" cy="42501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2d1850b7926_0_8"/>
          <p:cNvSpPr txBox="1"/>
          <p:nvPr>
            <p:ph type="title"/>
          </p:nvPr>
        </p:nvSpPr>
        <p:spPr>
          <a:xfrm>
            <a:off x="643466" y="101601"/>
            <a:ext cx="7687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800"/>
              <a:buFont typeface="Arial"/>
              <a:buNone/>
            </a:pPr>
            <a:r>
              <a:rPr lang="en-US"/>
              <a:t>Functionality: Game View</a:t>
            </a:r>
            <a:endParaRPr/>
          </a:p>
        </p:txBody>
      </p:sp>
      <p:pic>
        <p:nvPicPr>
          <p:cNvPr id="192" name="Google Shape;192;g2d1850b7926_0_8"/>
          <p:cNvPicPr preferRelativeResize="0"/>
          <p:nvPr/>
        </p:nvPicPr>
        <p:blipFill>
          <a:blip r:embed="rId3">
            <a:alphaModFix/>
          </a:blip>
          <a:stretch>
            <a:fillRect/>
          </a:stretch>
        </p:blipFill>
        <p:spPr>
          <a:xfrm>
            <a:off x="3134775" y="3092350"/>
            <a:ext cx="2473262" cy="3390175"/>
          </a:xfrm>
          <a:prstGeom prst="rect">
            <a:avLst/>
          </a:prstGeom>
          <a:noFill/>
          <a:ln cap="flat" cmpd="sng" w="19050">
            <a:solidFill>
              <a:schemeClr val="dk2"/>
            </a:solidFill>
            <a:prstDash val="solid"/>
            <a:round/>
            <a:headEnd len="sm" w="sm" type="none"/>
            <a:tailEnd len="sm" w="sm" type="none"/>
          </a:ln>
        </p:spPr>
      </p:pic>
      <p:pic>
        <p:nvPicPr>
          <p:cNvPr id="193" name="Google Shape;193;g2d1850b7926_0_8"/>
          <p:cNvPicPr preferRelativeResize="0"/>
          <p:nvPr/>
        </p:nvPicPr>
        <p:blipFill>
          <a:blip r:embed="rId4">
            <a:alphaModFix/>
          </a:blip>
          <a:stretch>
            <a:fillRect/>
          </a:stretch>
        </p:blipFill>
        <p:spPr>
          <a:xfrm>
            <a:off x="6330900" y="3092350"/>
            <a:ext cx="2740125" cy="3390175"/>
          </a:xfrm>
          <a:prstGeom prst="rect">
            <a:avLst/>
          </a:prstGeom>
          <a:noFill/>
          <a:ln cap="flat" cmpd="sng" w="19050">
            <a:solidFill>
              <a:schemeClr val="dk2"/>
            </a:solidFill>
            <a:prstDash val="solid"/>
            <a:round/>
            <a:headEnd len="sm" w="sm" type="none"/>
            <a:tailEnd len="sm" w="sm" type="none"/>
          </a:ln>
        </p:spPr>
      </p:pic>
      <p:pic>
        <p:nvPicPr>
          <p:cNvPr id="194" name="Google Shape;194;g2d1850b7926_0_8"/>
          <p:cNvPicPr preferRelativeResize="0"/>
          <p:nvPr/>
        </p:nvPicPr>
        <p:blipFill>
          <a:blip r:embed="rId5">
            <a:alphaModFix/>
          </a:blip>
          <a:stretch>
            <a:fillRect/>
          </a:stretch>
        </p:blipFill>
        <p:spPr>
          <a:xfrm>
            <a:off x="1580838" y="1244600"/>
            <a:ext cx="9030323" cy="16711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d1850b7926_0_14"/>
          <p:cNvSpPr txBox="1"/>
          <p:nvPr>
            <p:ph type="title"/>
          </p:nvPr>
        </p:nvSpPr>
        <p:spPr>
          <a:xfrm>
            <a:off x="643466" y="101601"/>
            <a:ext cx="76878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320"/>
              <a:buFont typeface="Arial"/>
              <a:buNone/>
            </a:pPr>
            <a:r>
              <a:rPr lang="en-US" sz="3820"/>
              <a:t>Functionality: Game Management</a:t>
            </a:r>
            <a:endParaRPr sz="3820"/>
          </a:p>
        </p:txBody>
      </p:sp>
      <p:pic>
        <p:nvPicPr>
          <p:cNvPr id="201" name="Google Shape;201;g2d1850b7926_0_14"/>
          <p:cNvPicPr preferRelativeResize="0"/>
          <p:nvPr/>
        </p:nvPicPr>
        <p:blipFill>
          <a:blip r:embed="rId3">
            <a:alphaModFix/>
          </a:blip>
          <a:stretch>
            <a:fillRect/>
          </a:stretch>
        </p:blipFill>
        <p:spPr>
          <a:xfrm>
            <a:off x="1022500" y="1244600"/>
            <a:ext cx="5073500" cy="5177674"/>
          </a:xfrm>
          <a:prstGeom prst="rect">
            <a:avLst/>
          </a:prstGeom>
          <a:noFill/>
          <a:ln cap="flat" cmpd="sng" w="9525">
            <a:solidFill>
              <a:schemeClr val="dk2"/>
            </a:solidFill>
            <a:prstDash val="solid"/>
            <a:round/>
            <a:headEnd len="sm" w="sm" type="none"/>
            <a:tailEnd len="sm" w="sm" type="none"/>
          </a:ln>
        </p:spPr>
      </p:pic>
      <p:pic>
        <p:nvPicPr>
          <p:cNvPr id="202" name="Google Shape;202;g2d1850b7926_0_14"/>
          <p:cNvPicPr preferRelativeResize="0"/>
          <p:nvPr/>
        </p:nvPicPr>
        <p:blipFill>
          <a:blip r:embed="rId4">
            <a:alphaModFix/>
          </a:blip>
          <a:stretch>
            <a:fillRect/>
          </a:stretch>
        </p:blipFill>
        <p:spPr>
          <a:xfrm>
            <a:off x="6766863" y="2691575"/>
            <a:ext cx="5308799" cy="819775"/>
          </a:xfrm>
          <a:prstGeom prst="rect">
            <a:avLst/>
          </a:prstGeom>
          <a:noFill/>
          <a:ln>
            <a:noFill/>
          </a:ln>
        </p:spPr>
      </p:pic>
      <p:pic>
        <p:nvPicPr>
          <p:cNvPr id="203" name="Google Shape;203;g2d1850b7926_0_14"/>
          <p:cNvPicPr preferRelativeResize="0"/>
          <p:nvPr/>
        </p:nvPicPr>
        <p:blipFill>
          <a:blip r:embed="rId5">
            <a:alphaModFix/>
          </a:blip>
          <a:stretch>
            <a:fillRect/>
          </a:stretch>
        </p:blipFill>
        <p:spPr>
          <a:xfrm>
            <a:off x="7956359" y="3621975"/>
            <a:ext cx="2929804" cy="819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5"/>
          <p:cNvSpPr txBox="1"/>
          <p:nvPr>
            <p:ph type="ctrTitle"/>
          </p:nvPr>
        </p:nvSpPr>
        <p:spPr>
          <a:xfrm>
            <a:off x="914400" y="2693989"/>
            <a:ext cx="103632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7000"/>
              <a:buFont typeface="Arial"/>
              <a:buNone/>
            </a:pPr>
            <a:r>
              <a:rPr lang="en-US"/>
              <a:t>Challenges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d18d66a975_0_14"/>
          <p:cNvSpPr txBox="1"/>
          <p:nvPr>
            <p:ph type="title"/>
          </p:nvPr>
        </p:nvSpPr>
        <p:spPr>
          <a:xfrm>
            <a:off x="643466" y="101601"/>
            <a:ext cx="76878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1"/>
              </a:buClr>
              <a:buSzPct val="100000"/>
              <a:buFont typeface="Arial"/>
              <a:buNone/>
            </a:pPr>
            <a:r>
              <a:rPr lang="en-US"/>
              <a:t>Challenges: Forgot Password</a:t>
            </a:r>
            <a:endParaRPr/>
          </a:p>
        </p:txBody>
      </p:sp>
      <p:pic>
        <p:nvPicPr>
          <p:cNvPr id="215" name="Google Shape;215;g2d18d66a975_0_14"/>
          <p:cNvPicPr preferRelativeResize="0"/>
          <p:nvPr/>
        </p:nvPicPr>
        <p:blipFill>
          <a:blip r:embed="rId3">
            <a:alphaModFix/>
          </a:blip>
          <a:stretch>
            <a:fillRect/>
          </a:stretch>
        </p:blipFill>
        <p:spPr>
          <a:xfrm>
            <a:off x="5432375" y="1320150"/>
            <a:ext cx="2154875" cy="2154875"/>
          </a:xfrm>
          <a:prstGeom prst="rect">
            <a:avLst/>
          </a:prstGeom>
          <a:noFill/>
          <a:ln>
            <a:noFill/>
          </a:ln>
        </p:spPr>
      </p:pic>
      <p:pic>
        <p:nvPicPr>
          <p:cNvPr id="216" name="Google Shape;216;g2d18d66a975_0_14"/>
          <p:cNvPicPr preferRelativeResize="0"/>
          <p:nvPr/>
        </p:nvPicPr>
        <p:blipFill>
          <a:blip r:embed="rId4">
            <a:alphaModFix/>
          </a:blip>
          <a:stretch>
            <a:fillRect/>
          </a:stretch>
        </p:blipFill>
        <p:spPr>
          <a:xfrm>
            <a:off x="5367375" y="2635650"/>
            <a:ext cx="6516352" cy="3385451"/>
          </a:xfrm>
          <a:prstGeom prst="rect">
            <a:avLst/>
          </a:prstGeom>
          <a:noFill/>
          <a:ln>
            <a:noFill/>
          </a:ln>
        </p:spPr>
      </p:pic>
      <p:sp>
        <p:nvSpPr>
          <p:cNvPr id="217" name="Google Shape;217;g2d18d66a975_0_14"/>
          <p:cNvSpPr txBox="1"/>
          <p:nvPr/>
        </p:nvSpPr>
        <p:spPr>
          <a:xfrm>
            <a:off x="643475" y="1723000"/>
            <a:ext cx="3968100" cy="34170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Char char="●"/>
            </a:pPr>
            <a:r>
              <a:rPr lang="en-US" sz="3000">
                <a:solidFill>
                  <a:schemeClr val="dk1"/>
                </a:solidFill>
              </a:rPr>
              <a:t>Forgot password email</a:t>
            </a:r>
            <a:endParaRPr sz="3000">
              <a:solidFill>
                <a:schemeClr val="dk1"/>
              </a:solidFill>
            </a:endParaRPr>
          </a:p>
          <a:p>
            <a:pPr indent="0" lvl="0" marL="457200" rtl="0" algn="l">
              <a:spcBef>
                <a:spcPts val="0"/>
              </a:spcBef>
              <a:spcAft>
                <a:spcPts val="0"/>
              </a:spcAft>
              <a:buNone/>
            </a:pPr>
            <a:r>
              <a:t/>
            </a:r>
            <a:endParaRPr sz="3000">
              <a:solidFill>
                <a:schemeClr val="dk1"/>
              </a:solidFill>
            </a:endParaRPr>
          </a:p>
          <a:p>
            <a:pPr indent="-419100" lvl="0" marL="457200" rtl="0" algn="l">
              <a:spcBef>
                <a:spcPts val="0"/>
              </a:spcBef>
              <a:spcAft>
                <a:spcPts val="0"/>
              </a:spcAft>
              <a:buClr>
                <a:schemeClr val="dk1"/>
              </a:buClr>
              <a:buSzPts val="3000"/>
              <a:buChar char="●"/>
            </a:pPr>
            <a:r>
              <a:rPr lang="en-US" sz="3000">
                <a:solidFill>
                  <a:schemeClr val="dk1"/>
                </a:solidFill>
              </a:rPr>
              <a:t>Simple Mail Transfer Protocol (SMTP) with new Gmail account</a:t>
            </a:r>
            <a:endParaRPr sz="3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270181249c7_0_24"/>
          <p:cNvSpPr txBox="1"/>
          <p:nvPr>
            <p:ph type="title"/>
          </p:nvPr>
        </p:nvSpPr>
        <p:spPr>
          <a:xfrm>
            <a:off x="643466" y="101601"/>
            <a:ext cx="7687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800"/>
              <a:buFont typeface="Arial"/>
              <a:buNone/>
            </a:pPr>
            <a:r>
              <a:rPr lang="en-US"/>
              <a:t>Challenges: Vague Search</a:t>
            </a:r>
            <a:endParaRPr/>
          </a:p>
        </p:txBody>
      </p:sp>
      <p:pic>
        <p:nvPicPr>
          <p:cNvPr id="224" name="Google Shape;224;g270181249c7_0_24"/>
          <p:cNvPicPr preferRelativeResize="0"/>
          <p:nvPr/>
        </p:nvPicPr>
        <p:blipFill>
          <a:blip r:embed="rId3">
            <a:alphaModFix/>
          </a:blip>
          <a:stretch>
            <a:fillRect/>
          </a:stretch>
        </p:blipFill>
        <p:spPr>
          <a:xfrm>
            <a:off x="399875" y="1542426"/>
            <a:ext cx="6559626" cy="4346376"/>
          </a:xfrm>
          <a:prstGeom prst="rect">
            <a:avLst/>
          </a:prstGeom>
          <a:noFill/>
          <a:ln>
            <a:noFill/>
          </a:ln>
        </p:spPr>
      </p:pic>
      <p:sp>
        <p:nvSpPr>
          <p:cNvPr id="225" name="Google Shape;225;g270181249c7_0_24"/>
          <p:cNvSpPr txBox="1"/>
          <p:nvPr/>
        </p:nvSpPr>
        <p:spPr>
          <a:xfrm>
            <a:off x="7444800" y="1720500"/>
            <a:ext cx="3968100" cy="29553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Char char="●"/>
            </a:pPr>
            <a:r>
              <a:rPr lang="en-US" sz="3000">
                <a:solidFill>
                  <a:schemeClr val="dk1"/>
                </a:solidFill>
              </a:rPr>
              <a:t>Vague search bar</a:t>
            </a:r>
            <a:endParaRPr sz="3000">
              <a:solidFill>
                <a:schemeClr val="dk1"/>
              </a:solidFill>
            </a:endParaRPr>
          </a:p>
          <a:p>
            <a:pPr indent="0" lvl="0" marL="457200" rtl="0" algn="l">
              <a:spcBef>
                <a:spcPts val="0"/>
              </a:spcBef>
              <a:spcAft>
                <a:spcPts val="0"/>
              </a:spcAft>
              <a:buNone/>
            </a:pPr>
            <a:r>
              <a:t/>
            </a:r>
            <a:endParaRPr sz="3000">
              <a:solidFill>
                <a:schemeClr val="dk1"/>
              </a:solidFill>
            </a:endParaRPr>
          </a:p>
          <a:p>
            <a:pPr indent="-419100" lvl="0" marL="457200" rtl="0" algn="l">
              <a:spcBef>
                <a:spcPts val="0"/>
              </a:spcBef>
              <a:spcAft>
                <a:spcPts val="0"/>
              </a:spcAft>
              <a:buClr>
                <a:schemeClr val="dk1"/>
              </a:buClr>
              <a:buSzPts val="3000"/>
              <a:buChar char="●"/>
            </a:pPr>
            <a:r>
              <a:rPr lang="en-US" sz="3000">
                <a:solidFill>
                  <a:schemeClr val="dk1"/>
                </a:solidFill>
              </a:rPr>
              <a:t>Find games with similar spelling or common </a:t>
            </a:r>
            <a:r>
              <a:rPr lang="en-US" sz="3000">
                <a:solidFill>
                  <a:schemeClr val="dk1"/>
                </a:solidFill>
              </a:rPr>
              <a:t>misspelling </a:t>
            </a:r>
            <a:endParaRPr sz="30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70181249c7_0_38"/>
          <p:cNvSpPr txBox="1"/>
          <p:nvPr>
            <p:ph type="ctrTitle"/>
          </p:nvPr>
        </p:nvSpPr>
        <p:spPr>
          <a:xfrm>
            <a:off x="914400" y="2693989"/>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7000"/>
              <a:buFont typeface="Arial"/>
              <a:buNone/>
            </a:pPr>
            <a:r>
              <a:rPr lang="en-US"/>
              <a:t>Live Demo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643466" y="101601"/>
            <a:ext cx="7687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800"/>
              <a:buFont typeface="Arial"/>
              <a:buNone/>
            </a:pPr>
            <a:r>
              <a:rPr lang="en-US"/>
              <a:t>Agenda</a:t>
            </a:r>
            <a:endParaRPr/>
          </a:p>
        </p:txBody>
      </p:sp>
      <p:sp>
        <p:nvSpPr>
          <p:cNvPr id="96" name="Google Shape;96;p2"/>
          <p:cNvSpPr txBox="1"/>
          <p:nvPr>
            <p:ph idx="1" type="body"/>
          </p:nvPr>
        </p:nvSpPr>
        <p:spPr>
          <a:xfrm>
            <a:off x="609600" y="1478844"/>
            <a:ext cx="10972800" cy="4647300"/>
          </a:xfrm>
          <a:prstGeom prst="rect">
            <a:avLst/>
          </a:prstGeom>
          <a:noFill/>
          <a:ln>
            <a:noFill/>
          </a:ln>
        </p:spPr>
        <p:txBody>
          <a:bodyPr anchorCtr="0" anchor="t" bIns="45700" lIns="91425" spcFirstLastPara="1" rIns="91425" wrap="square" tIns="45700">
            <a:normAutofit/>
          </a:bodyPr>
          <a:lstStyle/>
          <a:p>
            <a:pPr indent="-457200" lvl="0" marL="457200" rtl="0" algn="l">
              <a:spcBef>
                <a:spcPts val="640"/>
              </a:spcBef>
              <a:spcAft>
                <a:spcPts val="0"/>
              </a:spcAft>
              <a:buClr>
                <a:srgbClr val="7F7F7F"/>
              </a:buClr>
              <a:buSzPts val="3200"/>
              <a:buFont typeface="Arial"/>
              <a:buChar char="●"/>
            </a:pPr>
            <a:r>
              <a:rPr lang="en-US"/>
              <a:t>Project Overview</a:t>
            </a:r>
            <a:endParaRPr/>
          </a:p>
          <a:p>
            <a:pPr indent="-457200" lvl="0" marL="457200" rtl="0" algn="l">
              <a:spcBef>
                <a:spcPts val="640"/>
              </a:spcBef>
              <a:spcAft>
                <a:spcPts val="0"/>
              </a:spcAft>
              <a:buSzPts val="3200"/>
              <a:buChar char="●"/>
            </a:pPr>
            <a:r>
              <a:rPr lang="en-US"/>
              <a:t>Design</a:t>
            </a:r>
            <a:endParaRPr/>
          </a:p>
          <a:p>
            <a:pPr indent="-177800" lvl="1" marL="457200" rtl="0" algn="l">
              <a:spcBef>
                <a:spcPts val="640"/>
              </a:spcBef>
              <a:spcAft>
                <a:spcPts val="0"/>
              </a:spcAft>
              <a:buSzPts val="2800"/>
              <a:buChar char="○"/>
            </a:pPr>
            <a:r>
              <a:rPr lang="en-US"/>
              <a:t> Architecture</a:t>
            </a:r>
            <a:endParaRPr/>
          </a:p>
          <a:p>
            <a:pPr indent="-177800" lvl="1" marL="457200" rtl="0" algn="l">
              <a:spcBef>
                <a:spcPts val="640"/>
              </a:spcBef>
              <a:spcAft>
                <a:spcPts val="0"/>
              </a:spcAft>
              <a:buSzPts val="2800"/>
              <a:buChar char="○"/>
            </a:pPr>
            <a:r>
              <a:rPr lang="en-US"/>
              <a:t> Development</a:t>
            </a:r>
            <a:endParaRPr/>
          </a:p>
          <a:p>
            <a:pPr indent="-457200" lvl="0" marL="457200" rtl="0" algn="l">
              <a:spcBef>
                <a:spcPts val="640"/>
              </a:spcBef>
              <a:spcAft>
                <a:spcPts val="0"/>
              </a:spcAft>
              <a:buClr>
                <a:srgbClr val="7F7F7F"/>
              </a:buClr>
              <a:buSzPts val="3200"/>
              <a:buFont typeface="Arial"/>
              <a:buChar char="●"/>
            </a:pPr>
            <a:r>
              <a:rPr lang="en-US"/>
              <a:t>Functionality</a:t>
            </a:r>
            <a:endParaRPr/>
          </a:p>
          <a:p>
            <a:pPr indent="-457200" lvl="0" marL="457200" rtl="0" algn="l">
              <a:spcBef>
                <a:spcPts val="640"/>
              </a:spcBef>
              <a:spcAft>
                <a:spcPts val="0"/>
              </a:spcAft>
              <a:buSzPts val="3200"/>
              <a:buChar char="●"/>
            </a:pPr>
            <a:r>
              <a:rPr lang="en-US"/>
              <a:t>Challenges</a:t>
            </a:r>
            <a:endParaRPr/>
          </a:p>
          <a:p>
            <a:pPr indent="-457200" lvl="0" marL="457200" rtl="0" algn="l">
              <a:spcBef>
                <a:spcPts val="640"/>
              </a:spcBef>
              <a:spcAft>
                <a:spcPts val="0"/>
              </a:spcAft>
              <a:buSzPts val="3200"/>
              <a:buChar char="●"/>
            </a:pPr>
            <a:r>
              <a:rPr lang="en-US"/>
              <a:t>Live Demo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7"/>
          <p:cNvSpPr txBox="1"/>
          <p:nvPr>
            <p:ph type="title"/>
          </p:nvPr>
        </p:nvSpPr>
        <p:spPr>
          <a:xfrm>
            <a:off x="1499616" y="2872522"/>
            <a:ext cx="9192768"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500000"/>
              </a:buClr>
              <a:buSzPts val="4800"/>
              <a:buFont typeface="Arial"/>
              <a:buNone/>
            </a:pPr>
            <a:r>
              <a:rPr lang="en-US"/>
              <a:t>“Thanks &amp; Gig’em!”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ph type="ctrTitle"/>
          </p:nvPr>
        </p:nvSpPr>
        <p:spPr>
          <a:xfrm>
            <a:off x="914400" y="2693989"/>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7000"/>
              <a:buFont typeface="Arial"/>
              <a:buNone/>
            </a:pPr>
            <a:r>
              <a:rPr lang="en-US"/>
              <a:t>Project Overview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txBox="1"/>
          <p:nvPr>
            <p:ph type="title"/>
          </p:nvPr>
        </p:nvSpPr>
        <p:spPr>
          <a:xfrm>
            <a:off x="643466" y="101601"/>
            <a:ext cx="7687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800"/>
              <a:buFont typeface="Arial"/>
              <a:buNone/>
            </a:pPr>
            <a:r>
              <a:rPr lang="en-US"/>
              <a:t>Project</a:t>
            </a:r>
            <a:r>
              <a:rPr lang="en-US"/>
              <a:t> Overview</a:t>
            </a:r>
            <a:endParaRPr/>
          </a:p>
        </p:txBody>
      </p:sp>
      <p:pic>
        <p:nvPicPr>
          <p:cNvPr id="108" name="Google Shape;108;p4"/>
          <p:cNvPicPr preferRelativeResize="0"/>
          <p:nvPr/>
        </p:nvPicPr>
        <p:blipFill>
          <a:blip r:embed="rId3">
            <a:alphaModFix/>
          </a:blip>
          <a:stretch>
            <a:fillRect/>
          </a:stretch>
        </p:blipFill>
        <p:spPr>
          <a:xfrm>
            <a:off x="9692275" y="2464975"/>
            <a:ext cx="2030670" cy="2932850"/>
          </a:xfrm>
          <a:prstGeom prst="rect">
            <a:avLst/>
          </a:prstGeom>
          <a:noFill/>
          <a:ln>
            <a:noFill/>
          </a:ln>
        </p:spPr>
      </p:pic>
      <p:sp>
        <p:nvSpPr>
          <p:cNvPr id="109" name="Google Shape;109;p4"/>
          <p:cNvSpPr txBox="1"/>
          <p:nvPr/>
        </p:nvSpPr>
        <p:spPr>
          <a:xfrm>
            <a:off x="397850" y="1476438"/>
            <a:ext cx="48372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600">
                <a:solidFill>
                  <a:schemeClr val="dk1"/>
                </a:solidFill>
              </a:rPr>
              <a:t>L</a:t>
            </a:r>
            <a:r>
              <a:rPr lang="en-US" sz="4100">
                <a:solidFill>
                  <a:schemeClr val="dk1"/>
                </a:solidFill>
              </a:rPr>
              <a:t>EARNING</a:t>
            </a:r>
            <a:endParaRPr sz="4100">
              <a:solidFill>
                <a:schemeClr val="dk1"/>
              </a:solidFill>
            </a:endParaRPr>
          </a:p>
          <a:p>
            <a:pPr indent="0" lvl="0" marL="0" rtl="0" algn="l">
              <a:spcBef>
                <a:spcPts val="0"/>
              </a:spcBef>
              <a:spcAft>
                <a:spcPts val="0"/>
              </a:spcAft>
              <a:buNone/>
            </a:pPr>
            <a:r>
              <a:rPr b="1" lang="en-US" sz="6600">
                <a:solidFill>
                  <a:schemeClr val="dk1"/>
                </a:solidFill>
              </a:rPr>
              <a:t>I</a:t>
            </a:r>
            <a:r>
              <a:rPr lang="en-US" sz="4100">
                <a:solidFill>
                  <a:schemeClr val="dk1"/>
                </a:solidFill>
              </a:rPr>
              <a:t>NTERACTIVE</a:t>
            </a:r>
            <a:endParaRPr sz="4100">
              <a:solidFill>
                <a:schemeClr val="dk1"/>
              </a:solidFill>
            </a:endParaRPr>
          </a:p>
          <a:p>
            <a:pPr indent="0" lvl="0" marL="0" rtl="0" algn="l">
              <a:spcBef>
                <a:spcPts val="0"/>
              </a:spcBef>
              <a:spcAft>
                <a:spcPts val="0"/>
              </a:spcAft>
              <a:buNone/>
            </a:pPr>
            <a:r>
              <a:rPr b="1" lang="en-US" sz="6600">
                <a:solidFill>
                  <a:schemeClr val="dk1"/>
                </a:solidFill>
              </a:rPr>
              <a:t>V</a:t>
            </a:r>
            <a:r>
              <a:rPr lang="en-US" sz="4100">
                <a:solidFill>
                  <a:schemeClr val="dk1"/>
                </a:solidFill>
              </a:rPr>
              <a:t>ISUALIZATION</a:t>
            </a:r>
            <a:endParaRPr sz="4100">
              <a:solidFill>
                <a:schemeClr val="dk1"/>
              </a:solidFill>
            </a:endParaRPr>
          </a:p>
          <a:p>
            <a:pPr indent="0" lvl="0" marL="0" rtl="0" algn="l">
              <a:spcBef>
                <a:spcPts val="0"/>
              </a:spcBef>
              <a:spcAft>
                <a:spcPts val="0"/>
              </a:spcAft>
              <a:buNone/>
            </a:pPr>
            <a:r>
              <a:rPr b="1" lang="en-US" sz="6600">
                <a:solidFill>
                  <a:schemeClr val="dk1"/>
                </a:solidFill>
              </a:rPr>
              <a:t>E</a:t>
            </a:r>
            <a:r>
              <a:rPr lang="en-US" sz="4100">
                <a:solidFill>
                  <a:schemeClr val="dk1"/>
                </a:solidFill>
              </a:rPr>
              <a:t>XPERIENCE</a:t>
            </a:r>
            <a:endParaRPr sz="4100">
              <a:solidFill>
                <a:schemeClr val="dk1"/>
              </a:solidFill>
            </a:endParaRPr>
          </a:p>
        </p:txBody>
      </p:sp>
      <p:sp>
        <p:nvSpPr>
          <p:cNvPr id="110" name="Google Shape;110;p4"/>
          <p:cNvSpPr txBox="1"/>
          <p:nvPr/>
        </p:nvSpPr>
        <p:spPr>
          <a:xfrm>
            <a:off x="9333163" y="5397825"/>
            <a:ext cx="2748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Calibri"/>
                <a:ea typeface="Calibri"/>
                <a:cs typeface="Calibri"/>
                <a:sym typeface="Calibri"/>
              </a:rPr>
              <a:t>Dr. Michael Rugh</a:t>
            </a:r>
            <a:endParaRPr>
              <a:solidFill>
                <a:schemeClr val="dk1"/>
              </a:solidFill>
              <a:latin typeface="Calibri"/>
              <a:ea typeface="Calibri"/>
              <a:cs typeface="Calibri"/>
              <a:sym typeface="Calibri"/>
            </a:endParaRPr>
          </a:p>
          <a:p>
            <a:pPr indent="0" lvl="0" marL="0" rtl="0" algn="ctr">
              <a:spcBef>
                <a:spcPts val="0"/>
              </a:spcBef>
              <a:spcAft>
                <a:spcPts val="0"/>
              </a:spcAft>
              <a:buNone/>
            </a:pPr>
            <a:r>
              <a:rPr lang="en-US">
                <a:solidFill>
                  <a:schemeClr val="dk1"/>
                </a:solidFill>
                <a:latin typeface="Calibri"/>
                <a:ea typeface="Calibri"/>
                <a:cs typeface="Calibri"/>
                <a:sym typeface="Calibri"/>
              </a:rPr>
              <a:t>Email: michael.rugh@tamu.edu</a:t>
            </a:r>
            <a:endParaRPr>
              <a:solidFill>
                <a:schemeClr val="dk1"/>
              </a:solidFill>
              <a:latin typeface="Calibri"/>
              <a:ea typeface="Calibri"/>
              <a:cs typeface="Calibri"/>
              <a:sym typeface="Calibri"/>
            </a:endParaRPr>
          </a:p>
        </p:txBody>
      </p:sp>
      <p:pic>
        <p:nvPicPr>
          <p:cNvPr id="111" name="Google Shape;111;p4"/>
          <p:cNvPicPr preferRelativeResize="0"/>
          <p:nvPr/>
        </p:nvPicPr>
        <p:blipFill>
          <a:blip r:embed="rId4">
            <a:alphaModFix/>
          </a:blip>
          <a:stretch>
            <a:fillRect/>
          </a:stretch>
        </p:blipFill>
        <p:spPr>
          <a:xfrm>
            <a:off x="5121800" y="2464975"/>
            <a:ext cx="4404726" cy="2932849"/>
          </a:xfrm>
          <a:prstGeom prst="rect">
            <a:avLst/>
          </a:prstGeom>
          <a:noFill/>
          <a:ln>
            <a:noFill/>
          </a:ln>
        </p:spPr>
      </p:pic>
      <p:pic>
        <p:nvPicPr>
          <p:cNvPr id="112" name="Google Shape;112;p4"/>
          <p:cNvPicPr preferRelativeResize="0"/>
          <p:nvPr/>
        </p:nvPicPr>
        <p:blipFill>
          <a:blip r:embed="rId5">
            <a:alphaModFix/>
          </a:blip>
          <a:stretch>
            <a:fillRect/>
          </a:stretch>
        </p:blipFill>
        <p:spPr>
          <a:xfrm>
            <a:off x="5121800" y="1284325"/>
            <a:ext cx="6632375" cy="842827"/>
          </a:xfrm>
          <a:prstGeom prst="rect">
            <a:avLst/>
          </a:prstGeom>
          <a:noFill/>
          <a:ln>
            <a:noFill/>
          </a:ln>
        </p:spPr>
      </p:pic>
      <p:pic>
        <p:nvPicPr>
          <p:cNvPr id="113" name="Google Shape;113;p4"/>
          <p:cNvPicPr preferRelativeResize="0"/>
          <p:nvPr/>
        </p:nvPicPr>
        <p:blipFill>
          <a:blip r:embed="rId6">
            <a:alphaModFix/>
          </a:blip>
          <a:stretch>
            <a:fillRect/>
          </a:stretch>
        </p:blipFill>
        <p:spPr>
          <a:xfrm>
            <a:off x="10342850" y="2464975"/>
            <a:ext cx="615600" cy="61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d17c644283_0_4"/>
          <p:cNvSpPr txBox="1"/>
          <p:nvPr>
            <p:ph type="title"/>
          </p:nvPr>
        </p:nvSpPr>
        <p:spPr>
          <a:xfrm>
            <a:off x="643466" y="101601"/>
            <a:ext cx="7687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800"/>
              <a:buFont typeface="Arial"/>
              <a:buNone/>
            </a:pPr>
            <a:r>
              <a:rPr lang="en-US"/>
              <a:t>Project Overview</a:t>
            </a:r>
            <a:endParaRPr/>
          </a:p>
        </p:txBody>
      </p:sp>
      <p:pic>
        <p:nvPicPr>
          <p:cNvPr id="120" name="Google Shape;120;g2d17c644283_0_4"/>
          <p:cNvPicPr preferRelativeResize="0"/>
          <p:nvPr/>
        </p:nvPicPr>
        <p:blipFill>
          <a:blip r:embed="rId3">
            <a:alphaModFix/>
          </a:blip>
          <a:stretch>
            <a:fillRect/>
          </a:stretch>
        </p:blipFill>
        <p:spPr>
          <a:xfrm>
            <a:off x="4733850" y="1326250"/>
            <a:ext cx="6350725" cy="5104149"/>
          </a:xfrm>
          <a:prstGeom prst="rect">
            <a:avLst/>
          </a:prstGeom>
          <a:noFill/>
          <a:ln>
            <a:noFill/>
          </a:ln>
        </p:spPr>
      </p:pic>
      <p:sp>
        <p:nvSpPr>
          <p:cNvPr id="121" name="Google Shape;121;g2d17c644283_0_4"/>
          <p:cNvSpPr txBox="1"/>
          <p:nvPr/>
        </p:nvSpPr>
        <p:spPr>
          <a:xfrm>
            <a:off x="530875" y="1959150"/>
            <a:ext cx="3986400" cy="36327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Char char="●"/>
            </a:pPr>
            <a:r>
              <a:rPr lang="en-US" sz="2800">
                <a:solidFill>
                  <a:schemeClr val="dk1"/>
                </a:solidFill>
              </a:rPr>
              <a:t>Cloud-based database of </a:t>
            </a:r>
            <a:r>
              <a:rPr b="1" lang="en-US" sz="2800">
                <a:solidFill>
                  <a:schemeClr val="dk1"/>
                </a:solidFill>
              </a:rPr>
              <a:t>Education Video Games</a:t>
            </a:r>
            <a:r>
              <a:rPr lang="en-US" sz="2800">
                <a:solidFill>
                  <a:schemeClr val="dk1"/>
                </a:solidFill>
              </a:rPr>
              <a:t> (</a:t>
            </a:r>
            <a:r>
              <a:rPr b="1" lang="en-US" sz="2800">
                <a:solidFill>
                  <a:schemeClr val="dk1"/>
                </a:solidFill>
              </a:rPr>
              <a:t>EVG’s</a:t>
            </a:r>
            <a:r>
              <a:rPr lang="en-US" sz="2800">
                <a:solidFill>
                  <a:schemeClr val="dk1"/>
                </a:solidFill>
              </a:rPr>
              <a:t>)</a:t>
            </a:r>
            <a:endParaRPr sz="2800">
              <a:solidFill>
                <a:schemeClr val="dk1"/>
              </a:solidFill>
            </a:endParaRPr>
          </a:p>
          <a:p>
            <a:pPr indent="-406400" lvl="0" marL="457200" rtl="0" algn="l">
              <a:spcBef>
                <a:spcPts val="0"/>
              </a:spcBef>
              <a:spcAft>
                <a:spcPts val="0"/>
              </a:spcAft>
              <a:buClr>
                <a:schemeClr val="dk1"/>
              </a:buClr>
              <a:buSzPts val="2800"/>
              <a:buChar char="●"/>
            </a:pPr>
            <a:r>
              <a:rPr lang="en-US" sz="2800">
                <a:solidFill>
                  <a:schemeClr val="dk1"/>
                </a:solidFill>
              </a:rPr>
              <a:t>Intended for teachers, faculty, administrators, and students</a:t>
            </a:r>
            <a:endParaRPr sz="2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2d17c644283_0_24"/>
          <p:cNvSpPr txBox="1"/>
          <p:nvPr>
            <p:ph type="ctrTitle"/>
          </p:nvPr>
        </p:nvSpPr>
        <p:spPr>
          <a:xfrm>
            <a:off x="914400" y="2693989"/>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7000"/>
              <a:buFont typeface="Arial"/>
              <a:buNone/>
            </a:pPr>
            <a:r>
              <a:rPr lang="en-US"/>
              <a:t>Design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d17c644283_0_17"/>
          <p:cNvSpPr txBox="1"/>
          <p:nvPr>
            <p:ph type="title"/>
          </p:nvPr>
        </p:nvSpPr>
        <p:spPr>
          <a:xfrm>
            <a:off x="643466" y="101601"/>
            <a:ext cx="7687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800"/>
              <a:buFont typeface="Arial"/>
              <a:buNone/>
            </a:pPr>
            <a:r>
              <a:rPr lang="en-US"/>
              <a:t>Design: Architecture</a:t>
            </a:r>
            <a:endParaRPr/>
          </a:p>
        </p:txBody>
      </p:sp>
      <p:pic>
        <p:nvPicPr>
          <p:cNvPr id="133" name="Google Shape;133;g2d17c644283_0_17"/>
          <p:cNvPicPr preferRelativeResize="0"/>
          <p:nvPr/>
        </p:nvPicPr>
        <p:blipFill>
          <a:blip r:embed="rId3">
            <a:alphaModFix/>
          </a:blip>
          <a:stretch>
            <a:fillRect/>
          </a:stretch>
        </p:blipFill>
        <p:spPr>
          <a:xfrm>
            <a:off x="2649375" y="1244600"/>
            <a:ext cx="6733625" cy="5222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d17c644283_0_30"/>
          <p:cNvSpPr txBox="1"/>
          <p:nvPr>
            <p:ph type="title"/>
          </p:nvPr>
        </p:nvSpPr>
        <p:spPr>
          <a:xfrm>
            <a:off x="643466" y="101601"/>
            <a:ext cx="7687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800"/>
              <a:buFont typeface="Arial"/>
              <a:buNone/>
            </a:pPr>
            <a:r>
              <a:rPr lang="en-US"/>
              <a:t>Design: Development</a:t>
            </a:r>
            <a:endParaRPr/>
          </a:p>
        </p:txBody>
      </p:sp>
      <p:sp>
        <p:nvSpPr>
          <p:cNvPr id="140" name="Google Shape;140;g2d17c644283_0_30"/>
          <p:cNvSpPr txBox="1"/>
          <p:nvPr/>
        </p:nvSpPr>
        <p:spPr>
          <a:xfrm>
            <a:off x="170075" y="2110250"/>
            <a:ext cx="8634600" cy="24936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Font typeface="Calibri"/>
              <a:buChar char="●"/>
            </a:pPr>
            <a:r>
              <a:rPr b="1" lang="en-US" sz="3000">
                <a:solidFill>
                  <a:schemeClr val="dk1"/>
                </a:solidFill>
                <a:latin typeface="Calibri"/>
                <a:ea typeface="Calibri"/>
                <a:cs typeface="Calibri"/>
                <a:sym typeface="Calibri"/>
              </a:rPr>
              <a:t>Development Framework:</a:t>
            </a:r>
            <a:r>
              <a:rPr lang="en-US" sz="3000">
                <a:solidFill>
                  <a:schemeClr val="dk1"/>
                </a:solidFill>
                <a:latin typeface="Calibri"/>
                <a:ea typeface="Calibri"/>
                <a:cs typeface="Calibri"/>
                <a:sym typeface="Calibri"/>
              </a:rPr>
              <a:t> Ruby on Rails</a:t>
            </a:r>
            <a:endParaRPr sz="3000">
              <a:solidFill>
                <a:schemeClr val="dk1"/>
              </a:solidFill>
              <a:latin typeface="Calibri"/>
              <a:ea typeface="Calibri"/>
              <a:cs typeface="Calibri"/>
              <a:sym typeface="Calibri"/>
            </a:endParaRPr>
          </a:p>
          <a:p>
            <a:pPr indent="0" lvl="0" marL="0" rtl="0" algn="l">
              <a:spcBef>
                <a:spcPts val="0"/>
              </a:spcBef>
              <a:spcAft>
                <a:spcPts val="0"/>
              </a:spcAft>
              <a:buNone/>
            </a:pPr>
            <a:r>
              <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b="1" lang="en-US" sz="3000">
                <a:solidFill>
                  <a:schemeClr val="dk1"/>
                </a:solidFill>
                <a:latin typeface="Calibri"/>
                <a:ea typeface="Calibri"/>
                <a:cs typeface="Calibri"/>
                <a:sym typeface="Calibri"/>
              </a:rPr>
              <a:t>Deployment Platform:</a:t>
            </a:r>
            <a:r>
              <a:rPr lang="en-US" sz="3000">
                <a:solidFill>
                  <a:schemeClr val="dk1"/>
                </a:solidFill>
                <a:latin typeface="Calibri"/>
                <a:ea typeface="Calibri"/>
                <a:cs typeface="Calibri"/>
                <a:sym typeface="Calibri"/>
              </a:rPr>
              <a:t> Heroku</a:t>
            </a:r>
            <a:endParaRPr sz="3000">
              <a:solidFill>
                <a:schemeClr val="dk1"/>
              </a:solidFill>
              <a:latin typeface="Calibri"/>
              <a:ea typeface="Calibri"/>
              <a:cs typeface="Calibri"/>
              <a:sym typeface="Calibri"/>
            </a:endParaRPr>
          </a:p>
          <a:p>
            <a:pPr indent="0" lvl="0" marL="0" rtl="0" algn="l">
              <a:spcBef>
                <a:spcPts val="0"/>
              </a:spcBef>
              <a:spcAft>
                <a:spcPts val="0"/>
              </a:spcAft>
              <a:buNone/>
            </a:pPr>
            <a:r>
              <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b="1" lang="en-US" sz="3000">
                <a:solidFill>
                  <a:schemeClr val="dk1"/>
                </a:solidFill>
                <a:latin typeface="Calibri"/>
                <a:ea typeface="Calibri"/>
                <a:cs typeface="Calibri"/>
                <a:sym typeface="Calibri"/>
              </a:rPr>
              <a:t>Database:</a:t>
            </a:r>
            <a:r>
              <a:rPr lang="en-US" sz="3000">
                <a:solidFill>
                  <a:schemeClr val="dk1"/>
                </a:solidFill>
                <a:latin typeface="Calibri"/>
                <a:ea typeface="Calibri"/>
                <a:cs typeface="Calibri"/>
                <a:sym typeface="Calibri"/>
              </a:rPr>
              <a:t> PostgreSQL</a:t>
            </a:r>
            <a:endParaRPr sz="3000">
              <a:solidFill>
                <a:schemeClr val="dk1"/>
              </a:solidFill>
              <a:latin typeface="Calibri"/>
              <a:ea typeface="Calibri"/>
              <a:cs typeface="Calibri"/>
              <a:sym typeface="Calibri"/>
            </a:endParaRPr>
          </a:p>
        </p:txBody>
      </p:sp>
      <p:pic>
        <p:nvPicPr>
          <p:cNvPr id="141" name="Google Shape;141;g2d17c644283_0_30"/>
          <p:cNvPicPr preferRelativeResize="0"/>
          <p:nvPr/>
        </p:nvPicPr>
        <p:blipFill>
          <a:blip r:embed="rId3">
            <a:alphaModFix/>
          </a:blip>
          <a:stretch>
            <a:fillRect/>
          </a:stretch>
        </p:blipFill>
        <p:spPr>
          <a:xfrm>
            <a:off x="7329950" y="1182800"/>
            <a:ext cx="2465350" cy="2246200"/>
          </a:xfrm>
          <a:prstGeom prst="rect">
            <a:avLst/>
          </a:prstGeom>
          <a:noFill/>
          <a:ln>
            <a:noFill/>
          </a:ln>
        </p:spPr>
      </p:pic>
      <p:pic>
        <p:nvPicPr>
          <p:cNvPr id="142" name="Google Shape;142;g2d17c644283_0_30"/>
          <p:cNvPicPr preferRelativeResize="0"/>
          <p:nvPr/>
        </p:nvPicPr>
        <p:blipFill>
          <a:blip r:embed="rId4">
            <a:alphaModFix/>
          </a:blip>
          <a:stretch>
            <a:fillRect/>
          </a:stretch>
        </p:blipFill>
        <p:spPr>
          <a:xfrm>
            <a:off x="7811725" y="3429000"/>
            <a:ext cx="3870800" cy="2181625"/>
          </a:xfrm>
          <a:prstGeom prst="rect">
            <a:avLst/>
          </a:prstGeom>
          <a:noFill/>
          <a:ln>
            <a:noFill/>
          </a:ln>
        </p:spPr>
      </p:pic>
      <p:pic>
        <p:nvPicPr>
          <p:cNvPr id="143" name="Google Shape;143;g2d17c644283_0_30"/>
          <p:cNvPicPr preferRelativeResize="0"/>
          <p:nvPr/>
        </p:nvPicPr>
        <p:blipFill>
          <a:blip r:embed="rId5">
            <a:alphaModFix/>
          </a:blip>
          <a:stretch>
            <a:fillRect/>
          </a:stretch>
        </p:blipFill>
        <p:spPr>
          <a:xfrm>
            <a:off x="5359200" y="4031250"/>
            <a:ext cx="2242778" cy="2493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2d1850b74b6_0_0"/>
          <p:cNvSpPr txBox="1"/>
          <p:nvPr>
            <p:ph type="ctrTitle"/>
          </p:nvPr>
        </p:nvSpPr>
        <p:spPr>
          <a:xfrm>
            <a:off x="914400" y="2693989"/>
            <a:ext cx="10363200" cy="147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7000"/>
              <a:buFont typeface="Arial"/>
              <a:buNone/>
            </a:pPr>
            <a:r>
              <a:rPr lang="en-US"/>
              <a:t>Functionality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2017-04-06T15:59:40Z</dcterms:created>
  <dc:creator>Larua Root</dc:creator>
</cp:coreProperties>
</file>